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EEA1-0371-47D4-AA36-53A9A0718F61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0FEA694-AB5B-4CFE-BCD3-92E22491480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EEA1-0371-47D4-AA36-53A9A0718F61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A694-AB5B-4CFE-BCD3-92E224914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EEA1-0371-47D4-AA36-53A9A0718F61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A694-AB5B-4CFE-BCD3-92E224914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EEA1-0371-47D4-AA36-53A9A0718F61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A694-AB5B-4CFE-BCD3-92E224914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EEA1-0371-47D4-AA36-53A9A0718F61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A694-AB5B-4CFE-BCD3-92E22491480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EEA1-0371-47D4-AA36-53A9A0718F61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A694-AB5B-4CFE-BCD3-92E224914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EEA1-0371-47D4-AA36-53A9A0718F61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A694-AB5B-4CFE-BCD3-92E224914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EEA1-0371-47D4-AA36-53A9A0718F61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A694-AB5B-4CFE-BCD3-92E224914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EEA1-0371-47D4-AA36-53A9A0718F61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A694-AB5B-4CFE-BCD3-92E224914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EEA1-0371-47D4-AA36-53A9A0718F61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A694-AB5B-4CFE-BCD3-92E22491480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EEA1-0371-47D4-AA36-53A9A0718F61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A694-AB5B-4CFE-BCD3-92E22491480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3D5EEA1-0371-47D4-AA36-53A9A0718F61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0FEA694-AB5B-4CFE-BCD3-92E22491480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Iranian_Green_Movement" TargetMode="External"/><Relationship Id="rId3" Type="http://schemas.openxmlformats.org/officeDocument/2006/relationships/hyperlink" Target="http://www.theguardian.com/world/2009/jun/13/iran-mahmoud-ahmadinejad-riots-tehran-election" TargetMode="External"/><Relationship Id="rId7" Type="http://schemas.openxmlformats.org/officeDocument/2006/relationships/hyperlink" Target="http://www.cnn.com/2009/WORLD/meast/06/16/iran.elections.timeline/" TargetMode="External"/><Relationship Id="rId2" Type="http://schemas.openxmlformats.org/officeDocument/2006/relationships/hyperlink" Target="http://en.wikipedia.org/wiki/2009%E2%80%9310_Iranian_election_protest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elegraph.co.uk/news/worldnews/middleeast/iran/5540211/Iran-protest-cancelled-as-leaked-election-results-show-Mahmoud-Amadinejad-came-third.html" TargetMode="External"/><Relationship Id="rId5" Type="http://schemas.openxmlformats.org/officeDocument/2006/relationships/hyperlink" Target="http://www.boston.com/bigpicture/2009/06/irans_disputed_election.html" TargetMode="External"/><Relationship Id="rId4" Type="http://schemas.openxmlformats.org/officeDocument/2006/relationships/hyperlink" Target="http://en.wikipedia.org/wiki/Timeline_of_the_2009_Iranian_election_protest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2800" dirty="0" smtClean="0"/>
              <a:t>By: Malik Burton</a:t>
            </a:r>
          </a:p>
          <a:p>
            <a:r>
              <a:rPr lang="en-US" sz="2800" dirty="0" smtClean="0"/>
              <a:t>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period, A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Civil Disobedience: Tehran in 2009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272163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600" b="1" dirty="0" smtClean="0"/>
              <a:t>June12,2009</a:t>
            </a:r>
            <a:r>
              <a:rPr lang="en-US" sz="1600" dirty="0" smtClean="0"/>
              <a:t> -Presidential </a:t>
            </a:r>
            <a:r>
              <a:rPr lang="en-US" sz="1600" dirty="0"/>
              <a:t>elections are held following a campaign </a:t>
            </a:r>
            <a:r>
              <a:rPr lang="en-US" sz="1600" dirty="0" smtClean="0"/>
              <a:t>of incumbent </a:t>
            </a:r>
            <a:r>
              <a:rPr lang="en-US" sz="1600" dirty="0"/>
              <a:t>Mahmoud Ahmadinejad and main opposition leader Mir </a:t>
            </a:r>
            <a:r>
              <a:rPr lang="en-US" sz="1600" dirty="0" err="1"/>
              <a:t>Hossein</a:t>
            </a:r>
            <a:r>
              <a:rPr lang="en-US" sz="1600" dirty="0"/>
              <a:t> </a:t>
            </a:r>
            <a:r>
              <a:rPr lang="en-US" sz="1600" dirty="0" err="1" smtClean="0"/>
              <a:t>Moussavi</a:t>
            </a:r>
            <a:r>
              <a:rPr lang="en-US" sz="1600" dirty="0" smtClean="0"/>
              <a:t>.</a:t>
            </a:r>
          </a:p>
          <a:p>
            <a:r>
              <a:rPr lang="en-US" sz="1600" b="1" dirty="0" smtClean="0"/>
              <a:t>June13,2009</a:t>
            </a:r>
            <a:r>
              <a:rPr lang="en-US" sz="1600" dirty="0" smtClean="0"/>
              <a:t> -</a:t>
            </a:r>
            <a:r>
              <a:rPr lang="en-US" sz="1600" dirty="0" err="1" smtClean="0"/>
              <a:t>Moussavi</a:t>
            </a:r>
            <a:r>
              <a:rPr lang="en-US" sz="1600" dirty="0" smtClean="0"/>
              <a:t> </a:t>
            </a:r>
            <a:r>
              <a:rPr lang="en-US" sz="1600" dirty="0"/>
              <a:t>calls for vote counting to stop, saying there are "blatant violations</a:t>
            </a:r>
            <a:r>
              <a:rPr lang="en-US" sz="1600" dirty="0" smtClean="0"/>
              <a:t>.“ The </a:t>
            </a:r>
            <a:r>
              <a:rPr lang="en-US" sz="1600" dirty="0"/>
              <a:t>government says Ahmadinejad won the ballot with 62.63 percent of the vote, while </a:t>
            </a:r>
            <a:r>
              <a:rPr lang="en-US" sz="1600" dirty="0" err="1"/>
              <a:t>Moussavi</a:t>
            </a:r>
            <a:r>
              <a:rPr lang="en-US" sz="1600" dirty="0"/>
              <a:t> received 33.75 percent of the </a:t>
            </a:r>
            <a:r>
              <a:rPr lang="en-US" sz="1600" dirty="0" smtClean="0"/>
              <a:t>vote. Following </a:t>
            </a:r>
            <a:r>
              <a:rPr lang="en-US" sz="1600" dirty="0"/>
              <a:t>the announcement, angry crowds in Iran's capital break into shops, tear down signs and start fires as they protest the re-election of Ahmadinejad.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09800"/>
            <a:ext cx="42672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123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600" b="1" dirty="0" smtClean="0"/>
              <a:t>June13,2009- February 14,2011</a:t>
            </a:r>
            <a:r>
              <a:rPr lang="en-US" sz="1600" dirty="0" smtClean="0"/>
              <a:t>-</a:t>
            </a:r>
            <a:r>
              <a:rPr lang="en-US" sz="1600" b="1" dirty="0" smtClean="0"/>
              <a:t> </a:t>
            </a:r>
            <a:r>
              <a:rPr lang="en-US" sz="1600" dirty="0" smtClean="0"/>
              <a:t>In </a:t>
            </a:r>
            <a:r>
              <a:rPr lang="en-US" sz="1600" dirty="0"/>
              <a:t>what had become the worst civil unrest in Iran in over a decade, clashes broke out between police and groups protesting the election results from </a:t>
            </a:r>
            <a:r>
              <a:rPr lang="en-US" sz="1600" dirty="0" smtClean="0"/>
              <a:t>the presidential campaign in 2009. </a:t>
            </a:r>
            <a:r>
              <a:rPr lang="en-US" sz="1600" dirty="0"/>
              <a:t>Protests were initially mostly peaceful but became increasingly </a:t>
            </a:r>
            <a:r>
              <a:rPr lang="en-US" sz="1600" dirty="0" smtClean="0"/>
              <a:t>violent as the government responded with arrests, violence, and censorship of the media and the internet.</a:t>
            </a:r>
            <a:endParaRPr lang="en-US" sz="1600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09800"/>
            <a:ext cx="3781425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4198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Perceived injustice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The people of Tehran </a:t>
            </a:r>
            <a:r>
              <a:rPr lang="en-US" sz="1800" dirty="0"/>
              <a:t>protested against the disputed victory of Iranian President Mahmoud Ahmadinejad who had won nearly 60 percent despite several reported irregularities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All </a:t>
            </a:r>
            <a:r>
              <a:rPr lang="en-US" sz="1800" dirty="0"/>
              <a:t>three opposition candidates claimed that the votes were manipulated and the election was </a:t>
            </a:r>
            <a:r>
              <a:rPr lang="en-US" sz="1800" dirty="0" smtClean="0"/>
              <a:t>rigged.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56662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Actions taken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The people of Tehran protested; some of them peaceful and others violent. </a:t>
            </a:r>
          </a:p>
          <a:p>
            <a:r>
              <a:rPr lang="en-US" sz="1800" dirty="0" smtClean="0"/>
              <a:t>The </a:t>
            </a:r>
            <a:r>
              <a:rPr lang="en-US" sz="1800" dirty="0"/>
              <a:t>protests created The Iranian Green </a:t>
            </a:r>
            <a:r>
              <a:rPr lang="en-US" sz="1800" dirty="0" smtClean="0"/>
              <a:t>Movement.</a:t>
            </a:r>
          </a:p>
          <a:p>
            <a:r>
              <a:rPr lang="en-US" sz="1800" dirty="0"/>
              <a:t>The Iranian Green Movement refers to a political </a:t>
            </a:r>
            <a:r>
              <a:rPr lang="en-US" sz="1800" dirty="0" smtClean="0"/>
              <a:t>movement in </a:t>
            </a:r>
            <a:r>
              <a:rPr lang="en-US" sz="1800" dirty="0"/>
              <a:t>which protesters demanded the removal of Mahmoud Ahmadinejad from office.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59465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 or failure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The protests of the Tehran presidential election was a failure </a:t>
            </a:r>
            <a:r>
              <a:rPr lang="en-US" sz="1800" dirty="0"/>
              <a:t>in which Mahmoud Ahmadinejad </a:t>
            </a:r>
            <a:r>
              <a:rPr lang="en-US" sz="1800" dirty="0" smtClean="0"/>
              <a:t>is still in office. 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3854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Connection between Thoreau and Tehran in 2009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Besides from the fact that the protests were not always nonviolent, there are still connections between Thoreau’s ideas for civil disobedience and the protest in Tehran 2009.</a:t>
            </a:r>
          </a:p>
          <a:p>
            <a:r>
              <a:rPr lang="en-US" sz="1800" dirty="0" smtClean="0"/>
              <a:t>One of Thoreau’s points </a:t>
            </a:r>
            <a:r>
              <a:rPr lang="en-US" sz="1800" dirty="0"/>
              <a:t>was </a:t>
            </a:r>
            <a:r>
              <a:rPr lang="en-US" sz="1800" dirty="0" smtClean="0"/>
              <a:t>that most </a:t>
            </a:r>
            <a:r>
              <a:rPr lang="en-US" sz="1800" dirty="0"/>
              <a:t>men serve the state mechanically and do not freely exercise moral judgment about their service</a:t>
            </a:r>
            <a:r>
              <a:rPr lang="en-US" sz="1800" dirty="0" smtClean="0"/>
              <a:t>. The protests expressed this by that the military fought the protests with batons, gas, and firearms, and also arrested many protesters and tortured them in jail.</a:t>
            </a:r>
            <a:endParaRPr lang="en-US" sz="1800" dirty="0"/>
          </a:p>
          <a:p>
            <a:r>
              <a:rPr lang="en-US" sz="1800" dirty="0" smtClean="0"/>
              <a:t>Another of Thoreau’s points </a:t>
            </a:r>
            <a:r>
              <a:rPr lang="en-US" sz="1800" dirty="0"/>
              <a:t>is that One honest man can change the state by standing up to it. </a:t>
            </a:r>
            <a:r>
              <a:rPr lang="en-US" sz="1800" dirty="0" smtClean="0"/>
              <a:t>The protests expressed this by standing up to the government’s wrongdoings.  </a:t>
            </a:r>
            <a:r>
              <a:rPr lang="en-US" sz="1800" dirty="0" smtClean="0"/>
              <a:t> 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05261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Is this an example of civil disobedience?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Civil disobedience is the active, professed refusal to obey certain laws, demands, and commands of a government, or of an occupying international power. </a:t>
            </a:r>
            <a:endParaRPr lang="en-US" sz="1800" dirty="0" smtClean="0"/>
          </a:p>
          <a:p>
            <a:r>
              <a:rPr lang="en-US" sz="1800" dirty="0"/>
              <a:t>Civil disobedience is commonly, though not </a:t>
            </a:r>
            <a:r>
              <a:rPr lang="en-US" sz="1800" dirty="0" smtClean="0"/>
              <a:t>always, defined </a:t>
            </a:r>
            <a:r>
              <a:rPr lang="en-US" sz="1800" dirty="0"/>
              <a:t>as being nonviolent </a:t>
            </a:r>
            <a:r>
              <a:rPr lang="en-US" sz="1800" dirty="0" smtClean="0"/>
              <a:t>resistance.</a:t>
            </a:r>
          </a:p>
          <a:p>
            <a:r>
              <a:rPr lang="en-US" sz="1800" dirty="0" smtClean="0"/>
              <a:t>In the protests in Tehran 2009, the people were against the governments decision for the rigged presidential election.</a:t>
            </a:r>
          </a:p>
          <a:p>
            <a:r>
              <a:rPr lang="en-US" sz="1800" dirty="0" smtClean="0"/>
              <a:t>So, I think that the protests in Tehran 2009 is an example of civil disobedience. 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75561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24400"/>
          </a:xfrm>
        </p:spPr>
        <p:txBody>
          <a:bodyPr/>
          <a:lstStyle/>
          <a:p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en.wikipedia.org/wiki/2009%E2%80%9310_Iranian_election_protests</a:t>
            </a:r>
            <a:endParaRPr lang="en-US" sz="2000" dirty="0" smtClean="0"/>
          </a:p>
          <a:p>
            <a:r>
              <a:rPr lang="en-US" sz="2000" dirty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www.theguardian.com/world/2009/jun/13/iran-mahmoud-ahmadinejad-riots-tehran-election</a:t>
            </a:r>
            <a:endParaRPr lang="en-US" sz="2000" dirty="0" smtClean="0"/>
          </a:p>
          <a:p>
            <a:r>
              <a:rPr lang="en-US" sz="2000" dirty="0">
                <a:hlinkClick r:id="rId4"/>
              </a:rPr>
              <a:t>http://</a:t>
            </a:r>
            <a:r>
              <a:rPr lang="en-US" sz="2000" dirty="0" smtClean="0">
                <a:hlinkClick r:id="rId4"/>
              </a:rPr>
              <a:t>en.wikipedia.org/wiki/Timeline_of_the_2009_Iranian_election_protests</a:t>
            </a:r>
            <a:endParaRPr lang="en-US" sz="2000" dirty="0" smtClean="0"/>
          </a:p>
          <a:p>
            <a:r>
              <a:rPr lang="en-US" sz="2000" dirty="0">
                <a:hlinkClick r:id="rId5"/>
              </a:rPr>
              <a:t>http://</a:t>
            </a:r>
            <a:r>
              <a:rPr lang="en-US" sz="2000" dirty="0" smtClean="0">
                <a:hlinkClick r:id="rId5"/>
              </a:rPr>
              <a:t>www.boston.com/bigpicture/2009/06/irans_disputed_election.html</a:t>
            </a:r>
            <a:endParaRPr lang="en-US" sz="2000" dirty="0" smtClean="0"/>
          </a:p>
          <a:p>
            <a:r>
              <a:rPr lang="en-US" sz="2000" dirty="0">
                <a:hlinkClick r:id="rId6"/>
              </a:rPr>
              <a:t>http://</a:t>
            </a:r>
            <a:r>
              <a:rPr lang="en-US" sz="2000" dirty="0" smtClean="0">
                <a:hlinkClick r:id="rId6"/>
              </a:rPr>
              <a:t>www.telegraph.co.uk/news/worldnews/middleeast/iran/5540211/Iran-protest-cancelled-as-leaked-election-results-show-Mahmoud-Amadinejad-came-third.html</a:t>
            </a:r>
            <a:endParaRPr lang="en-US" sz="2000" dirty="0" smtClean="0"/>
          </a:p>
          <a:p>
            <a:r>
              <a:rPr lang="en-US" sz="2000" dirty="0">
                <a:hlinkClick r:id="rId7"/>
              </a:rPr>
              <a:t>http://www.cnn.com/2009/WORLD/meast/06/16/iran.elections.timeline</a:t>
            </a:r>
            <a:r>
              <a:rPr lang="en-US" sz="2000" dirty="0" smtClean="0">
                <a:hlinkClick r:id="rId7"/>
              </a:rPr>
              <a:t>/</a:t>
            </a:r>
            <a:endParaRPr lang="en-US" sz="2000" dirty="0" smtClean="0"/>
          </a:p>
          <a:p>
            <a:r>
              <a:rPr lang="en-US" sz="2000" dirty="0">
                <a:hlinkClick r:id="rId8"/>
              </a:rPr>
              <a:t>http://en.wikipedia.org/wiki/Iranian_Green_Movement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8281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155</TotalTime>
  <Words>509</Words>
  <Application>Microsoft Office PowerPoint</Application>
  <PresentationFormat>On-screen Show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Apothecary</vt:lpstr>
      <vt:lpstr>Civil Disobedience: Tehran in 2009</vt:lpstr>
      <vt:lpstr>Timeline</vt:lpstr>
      <vt:lpstr>Timeline</vt:lpstr>
      <vt:lpstr>Perceived injustice</vt:lpstr>
      <vt:lpstr>Actions taken</vt:lpstr>
      <vt:lpstr>Success or failure</vt:lpstr>
      <vt:lpstr>Connection between Thoreau and Tehran in 2009 </vt:lpstr>
      <vt:lpstr>Is this an example of civil disobedience?</vt:lpstr>
      <vt:lpstr>Work cited</vt:lpstr>
    </vt:vector>
  </TitlesOfParts>
  <Company>FCSS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Disobedience: Tehran in 2009</dc:title>
  <dc:creator>Windows User</dc:creator>
  <cp:lastModifiedBy>Windows User</cp:lastModifiedBy>
  <cp:revision>17</cp:revision>
  <dcterms:created xsi:type="dcterms:W3CDTF">2013-11-19T15:46:29Z</dcterms:created>
  <dcterms:modified xsi:type="dcterms:W3CDTF">2013-11-21T16:16:29Z</dcterms:modified>
</cp:coreProperties>
</file>